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78" r:id="rId3"/>
    <p:sldId id="282" r:id="rId4"/>
    <p:sldId id="284" r:id="rId5"/>
    <p:sldId id="285" r:id="rId6"/>
    <p:sldId id="257" r:id="rId7"/>
    <p:sldId id="288" r:id="rId8"/>
    <p:sldId id="287" r:id="rId9"/>
    <p:sldId id="289" r:id="rId10"/>
    <p:sldId id="290" r:id="rId11"/>
    <p:sldId id="291" r:id="rId12"/>
    <p:sldId id="292" r:id="rId13"/>
    <p:sldId id="294" r:id="rId14"/>
    <p:sldId id="296" r:id="rId15"/>
    <p:sldId id="297" r:id="rId16"/>
    <p:sldId id="298" r:id="rId17"/>
    <p:sldId id="299" r:id="rId18"/>
    <p:sldId id="300" r:id="rId19"/>
    <p:sldId id="293" r:id="rId20"/>
    <p:sldId id="295" r:id="rId21"/>
    <p:sldId id="286" r:id="rId22"/>
    <p:sldId id="301" r:id="rId23"/>
    <p:sldId id="302" r:id="rId24"/>
    <p:sldId id="304" r:id="rId25"/>
    <p:sldId id="303" r:id="rId26"/>
    <p:sldId id="30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3" autoAdjust="0"/>
    <p:restoredTop sz="86364" autoAdjust="0"/>
  </p:normalViewPr>
  <p:slideViewPr>
    <p:cSldViewPr>
      <p:cViewPr>
        <p:scale>
          <a:sx n="100" d="100"/>
          <a:sy n="100" d="100"/>
        </p:scale>
        <p:origin x="-1574" y="-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04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43BDD-4B70-497B-A6A3-64C723D0C0C9}" type="datetimeFigureOut">
              <a:rPr lang="en-US" smtClean="0"/>
              <a:t>6/26/2014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BB74F-FF9B-4E99-B7CE-2E342BC628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474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Gill Sans M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Gill Sans M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306513" y="6200775"/>
            <a:ext cx="674687" cy="604838"/>
          </a:xfrm>
          <a:prstGeom prst="rect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200" dirty="0">
                <a:solidFill>
                  <a:prstClr val="white">
                    <a:lumMod val="65000"/>
                  </a:prstClr>
                </a:solidFill>
                <a:latin typeface="Gill Sans MT" pitchFamily="34" charset="0"/>
              </a:rPr>
              <a:t>SLIDE</a:t>
            </a:r>
          </a:p>
        </p:txBody>
      </p:sp>
      <p:pic>
        <p:nvPicPr>
          <p:cNvPr id="10" name="Picture 3" descr="College of Engineering UF (1)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1A1915"/>
              </a:clrFrom>
              <a:clrTo>
                <a:srgbClr val="1A1915">
                  <a:alpha val="0"/>
                </a:srgbClr>
              </a:clrTo>
            </a:clrChange>
            <a:lum bright="-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2350" y="6215063"/>
            <a:ext cx="4249738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 userDrawn="1"/>
        </p:nvSpPr>
        <p:spPr>
          <a:xfrm>
            <a:off x="1295400" y="6381750"/>
            <a:ext cx="628650" cy="396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6BEB8713-95A4-4DEE-918C-D29D1E8BB665}" type="slidenum">
              <a:rPr lang="en-US" b="1">
                <a:solidFill>
                  <a:prstClr val="white">
                    <a:lumMod val="65000"/>
                  </a:prstClr>
                </a:solidFill>
                <a:latin typeface="Gill Sans MT" pitchFamily="34" charset="0"/>
              </a:rPr>
              <a:pPr algn="ctr">
                <a:defRPr/>
              </a:pPr>
              <a:t>‹#›</a:t>
            </a:fld>
            <a:r>
              <a:rPr lang="en-US" sz="2000" b="1" dirty="0">
                <a:solidFill>
                  <a:prstClr val="white">
                    <a:lumMod val="65000"/>
                  </a:prstClr>
                </a:solidFill>
              </a:rPr>
              <a:t> 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349500" y="6150123"/>
            <a:ext cx="927100" cy="63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6505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Gill Sans M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Gill Sans MT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Gill Sans MT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140503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960438"/>
          </a:xfrm>
        </p:spPr>
        <p:txBody>
          <a:bodyPr/>
          <a:lstStyle>
            <a:lvl1pPr>
              <a:defRPr>
                <a:latin typeface="Gill Sans M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648200"/>
          </a:xfrm>
        </p:spPr>
        <p:txBody>
          <a:bodyPr/>
          <a:lstStyle>
            <a:lvl1pPr>
              <a:defRPr>
                <a:latin typeface="Gill Sans MT" pitchFamily="34" charset="0"/>
              </a:defRPr>
            </a:lvl1pPr>
            <a:lvl2pPr>
              <a:defRPr>
                <a:latin typeface="Gill Sans MT" pitchFamily="34" charset="0"/>
              </a:defRPr>
            </a:lvl2pPr>
            <a:lvl3pPr>
              <a:defRPr>
                <a:latin typeface="Gill Sans MT" pitchFamily="34" charset="0"/>
              </a:defRPr>
            </a:lvl3pPr>
            <a:lvl4pPr>
              <a:defRPr>
                <a:latin typeface="Gill Sans MT" pitchFamily="34" charset="0"/>
              </a:defRPr>
            </a:lvl4pPr>
            <a:lvl5pPr>
              <a:defRPr>
                <a:latin typeface="Gill Sans MT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60368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306513" y="6200775"/>
            <a:ext cx="674687" cy="604838"/>
          </a:xfrm>
          <a:prstGeom prst="rect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200" dirty="0">
                <a:solidFill>
                  <a:prstClr val="white">
                    <a:lumMod val="65000"/>
                  </a:prstClr>
                </a:solidFill>
                <a:latin typeface="Gill Sans MT" pitchFamily="34" charset="0"/>
              </a:rPr>
              <a:t>SLIDE</a:t>
            </a:r>
          </a:p>
        </p:txBody>
      </p:sp>
      <p:pic>
        <p:nvPicPr>
          <p:cNvPr id="9" name="Picture 3" descr="College of Engineering UF (1)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1A1915"/>
              </a:clrFrom>
              <a:clrTo>
                <a:srgbClr val="1A1915">
                  <a:alpha val="0"/>
                </a:srgbClr>
              </a:clrTo>
            </a:clrChange>
            <a:lum bright="-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2350" y="6215063"/>
            <a:ext cx="4249738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 userDrawn="1"/>
        </p:nvSpPr>
        <p:spPr>
          <a:xfrm>
            <a:off x="1295400" y="6381750"/>
            <a:ext cx="628650" cy="396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6BEB8713-95A4-4DEE-918C-D29D1E8BB665}" type="slidenum">
              <a:rPr lang="en-US" b="1">
                <a:solidFill>
                  <a:prstClr val="white">
                    <a:lumMod val="65000"/>
                  </a:prstClr>
                </a:solidFill>
                <a:latin typeface="Gill Sans MT" pitchFamily="34" charset="0"/>
              </a:rPr>
              <a:pPr algn="ctr">
                <a:defRPr/>
              </a:pPr>
              <a:t>‹#›</a:t>
            </a:fld>
            <a:r>
              <a:rPr lang="en-US" sz="2000" b="1" dirty="0">
                <a:solidFill>
                  <a:prstClr val="white">
                    <a:lumMod val="65000"/>
                  </a:prstClr>
                </a:solidFill>
              </a:rPr>
              <a:t> 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349500" y="6150123"/>
            <a:ext cx="927100" cy="631677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 userDrawn="1"/>
        </p:nvSpPr>
        <p:spPr>
          <a:xfrm>
            <a:off x="0" y="0"/>
            <a:ext cx="9144000" cy="274637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1600" b="1" dirty="0" smtClean="0">
                <a:solidFill>
                  <a:srgbClr val="F79646">
                    <a:lumMod val="75000"/>
                  </a:srgbClr>
                </a:solidFill>
                <a:latin typeface="Gill Sans MT" pitchFamily="34" charset="0"/>
              </a:rPr>
              <a:t>Add</a:t>
            </a:r>
            <a:r>
              <a:rPr lang="en-US" sz="1600" b="1" baseline="0" dirty="0" smtClean="0">
                <a:solidFill>
                  <a:srgbClr val="F79646">
                    <a:lumMod val="75000"/>
                  </a:srgbClr>
                </a:solidFill>
                <a:latin typeface="Gill Sans MT" pitchFamily="34" charset="0"/>
              </a:rPr>
              <a:t> Project Title Here in the Slide Master.  Use Sentence Case</a:t>
            </a:r>
            <a:endParaRPr lang="en-US" sz="1600" dirty="0">
              <a:solidFill>
                <a:prstClr val="white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74318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Gill Sans M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ill Sans MT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203698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Gill Sans MT" pitchFamily="34" charset="0"/>
              </a:defRPr>
            </a:lvl1pPr>
            <a:lvl2pPr>
              <a:defRPr sz="2400">
                <a:latin typeface="Gill Sans MT" pitchFamily="34" charset="0"/>
              </a:defRPr>
            </a:lvl2pPr>
            <a:lvl3pPr>
              <a:defRPr sz="2000">
                <a:latin typeface="Gill Sans MT" pitchFamily="34" charset="0"/>
              </a:defRPr>
            </a:lvl3pPr>
            <a:lvl4pPr>
              <a:defRPr sz="1800">
                <a:latin typeface="Gill Sans MT" pitchFamily="34" charset="0"/>
              </a:defRPr>
            </a:lvl4pPr>
            <a:lvl5pPr>
              <a:defRPr sz="1800">
                <a:latin typeface="Gill Sans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Gill Sans MT" pitchFamily="34" charset="0"/>
              </a:defRPr>
            </a:lvl1pPr>
            <a:lvl2pPr>
              <a:defRPr sz="2400">
                <a:latin typeface="Gill Sans MT" pitchFamily="34" charset="0"/>
              </a:defRPr>
            </a:lvl2pPr>
            <a:lvl3pPr>
              <a:defRPr sz="2000">
                <a:latin typeface="Gill Sans MT" pitchFamily="34" charset="0"/>
              </a:defRPr>
            </a:lvl3pPr>
            <a:lvl4pPr>
              <a:defRPr sz="1800">
                <a:latin typeface="Gill Sans MT" pitchFamily="34" charset="0"/>
              </a:defRPr>
            </a:lvl4pPr>
            <a:lvl5pPr>
              <a:defRPr sz="1800">
                <a:latin typeface="Gill Sans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65432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Gill Sans M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225925"/>
          </a:xfrm>
        </p:spPr>
        <p:txBody>
          <a:bodyPr/>
          <a:lstStyle>
            <a:lvl1pPr>
              <a:defRPr sz="2400">
                <a:latin typeface="Gill Sans MT" pitchFamily="34" charset="0"/>
              </a:defRPr>
            </a:lvl1pPr>
            <a:lvl2pPr>
              <a:defRPr sz="2000">
                <a:latin typeface="Gill Sans MT" pitchFamily="34" charset="0"/>
              </a:defRPr>
            </a:lvl2pPr>
            <a:lvl3pPr>
              <a:defRPr sz="1800">
                <a:latin typeface="Gill Sans MT" pitchFamily="34" charset="0"/>
              </a:defRPr>
            </a:lvl3pPr>
            <a:lvl4pPr>
              <a:defRPr sz="1600">
                <a:latin typeface="Gill Sans MT" pitchFamily="34" charset="0"/>
              </a:defRPr>
            </a:lvl4pPr>
            <a:lvl5pPr>
              <a:defRPr sz="1600">
                <a:latin typeface="Gill Sans MT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Gill Sans M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225925"/>
          </a:xfrm>
        </p:spPr>
        <p:txBody>
          <a:bodyPr/>
          <a:lstStyle>
            <a:lvl1pPr>
              <a:defRPr sz="2400">
                <a:latin typeface="Gill Sans MT" pitchFamily="34" charset="0"/>
              </a:defRPr>
            </a:lvl1pPr>
            <a:lvl2pPr>
              <a:defRPr sz="2000">
                <a:latin typeface="Gill Sans MT" pitchFamily="34" charset="0"/>
              </a:defRPr>
            </a:lvl2pPr>
            <a:lvl3pPr>
              <a:defRPr sz="1800">
                <a:latin typeface="Gill Sans MT" pitchFamily="34" charset="0"/>
              </a:defRPr>
            </a:lvl3pPr>
            <a:lvl4pPr>
              <a:defRPr sz="1600">
                <a:latin typeface="Gill Sans MT" pitchFamily="34" charset="0"/>
              </a:defRPr>
            </a:lvl4pPr>
            <a:lvl5pPr>
              <a:defRPr sz="1600">
                <a:latin typeface="Gill Sans MT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2615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06229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735309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Gill Sans M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Gill Sans MT" pitchFamily="34" charset="0"/>
              </a:defRPr>
            </a:lvl1pPr>
            <a:lvl2pPr>
              <a:defRPr sz="2800">
                <a:latin typeface="Gill Sans MT" pitchFamily="34" charset="0"/>
              </a:defRPr>
            </a:lvl2pPr>
            <a:lvl3pPr>
              <a:defRPr sz="2400">
                <a:latin typeface="Gill Sans MT" pitchFamily="34" charset="0"/>
              </a:defRPr>
            </a:lvl3pPr>
            <a:lvl4pPr>
              <a:defRPr sz="2000">
                <a:latin typeface="Gill Sans MT" pitchFamily="34" charset="0"/>
              </a:defRPr>
            </a:lvl4pPr>
            <a:lvl5pPr>
              <a:defRPr sz="2000">
                <a:latin typeface="Gill Sans MT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Gill Sans MT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930167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06513" y="6200775"/>
            <a:ext cx="674687" cy="604838"/>
          </a:xfrm>
          <a:prstGeom prst="rect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200" dirty="0">
                <a:solidFill>
                  <a:prstClr val="white">
                    <a:lumMod val="65000"/>
                  </a:prstClr>
                </a:solidFill>
                <a:latin typeface="Gill Sans MT" pitchFamily="34" charset="0"/>
              </a:rPr>
              <a:t>SLIDE</a:t>
            </a: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304800"/>
            <a:ext cx="91440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1295400"/>
            <a:ext cx="9144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029" name="Picture 3" descr="College of Engineering UF (1).jpg"/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1A1915"/>
              </a:clrFrom>
              <a:clrTo>
                <a:srgbClr val="1A1915">
                  <a:alpha val="0"/>
                </a:srgbClr>
              </a:clrTo>
            </a:clrChange>
            <a:lum bright="-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2350" y="6215063"/>
            <a:ext cx="4249738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295400" y="6381750"/>
            <a:ext cx="628650" cy="396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6BEB8713-95A4-4DEE-918C-D29D1E8BB665}" type="slidenum">
              <a:rPr lang="en-US" b="1">
                <a:solidFill>
                  <a:prstClr val="white">
                    <a:lumMod val="65000"/>
                  </a:prstClr>
                </a:solidFill>
                <a:latin typeface="Gill Sans MT" pitchFamily="34" charset="0"/>
              </a:rPr>
              <a:pPr algn="ctr">
                <a:defRPr/>
              </a:pPr>
              <a:t>‹#›</a:t>
            </a:fld>
            <a:r>
              <a:rPr lang="en-US" sz="2000" b="1" dirty="0">
                <a:solidFill>
                  <a:prstClr val="white">
                    <a:lumMod val="65000"/>
                  </a:prstClr>
                </a:solidFill>
              </a:rPr>
              <a:t> 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0" y="0"/>
            <a:ext cx="9144000" cy="274637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Survey and Investigation of Corrosion of Fasteners used to Secure Roofing</a:t>
            </a:r>
            <a:r>
              <a:rPr lang="en-US" sz="16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Systems</a:t>
            </a:r>
            <a:endParaRPr lang="en-US" sz="1600" dirty="0">
              <a:solidFill>
                <a:schemeClr val="bg1"/>
              </a:solidFill>
              <a:latin typeface="Gill Sans MT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349500" y="6150123"/>
            <a:ext cx="927100" cy="63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674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Gill Sans MT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Gill Sans MT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Gill Sans MT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Gill Sans MT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Gill Sans MT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Gill Sans M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1470025"/>
          </a:xfrm>
        </p:spPr>
        <p:txBody>
          <a:bodyPr/>
          <a:lstStyle/>
          <a:p>
            <a:r>
              <a:rPr lang="en-US" sz="3200" b="1" dirty="0"/>
              <a:t>Survey and Investigation of Corrosion of Fasteners used to Secure </a:t>
            </a:r>
            <a:r>
              <a:rPr lang="en-US" sz="3200" b="1" dirty="0" smtClean="0"/>
              <a:t>Roofing</a:t>
            </a:r>
            <a:r>
              <a:rPr lang="en-US" sz="3200" dirty="0"/>
              <a:t> </a:t>
            </a:r>
            <a:r>
              <a:rPr lang="en-US" sz="3200" b="1" dirty="0" smtClean="0"/>
              <a:t>Systems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/>
          <a:p>
            <a:r>
              <a:rPr lang="en-US" b="1" dirty="0" smtClean="0"/>
              <a:t>Draft Final Report</a:t>
            </a:r>
          </a:p>
          <a:p>
            <a:r>
              <a:rPr lang="en-US" b="1" dirty="0" smtClean="0"/>
              <a:t>Submitted June 15, 2014</a:t>
            </a:r>
          </a:p>
          <a:p>
            <a:endParaRPr lang="en-US" b="1" dirty="0" smtClean="0"/>
          </a:p>
          <a:p>
            <a:r>
              <a:rPr lang="en-US" sz="2000" b="1" dirty="0" smtClean="0"/>
              <a:t>Forrest Masters,  Kurtis Gurley</a:t>
            </a:r>
          </a:p>
          <a:p>
            <a:r>
              <a:rPr lang="en-US" sz="2000" b="1" dirty="0" smtClean="0"/>
              <a:t>David </a:t>
            </a:r>
            <a:r>
              <a:rPr lang="en-US" sz="2000" b="1" dirty="0" err="1" smtClean="0"/>
              <a:t>Prevatt</a:t>
            </a:r>
            <a:r>
              <a:rPr lang="en-US" sz="2000" b="1" dirty="0" smtClean="0"/>
              <a:t>,  Eric Burkett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7906578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% of responders who o</a:t>
            </a:r>
            <a:r>
              <a:rPr lang="en-US" dirty="0" smtClean="0"/>
              <a:t>bserved </a:t>
            </a:r>
            <a:r>
              <a:rPr lang="en-US" dirty="0" smtClean="0"/>
              <a:t>corrosion by fastener type:</a:t>
            </a:r>
          </a:p>
          <a:p>
            <a:pPr marL="914400" lvl="2" indent="0">
              <a:buNone/>
            </a:pPr>
            <a:r>
              <a:rPr lang="en-US" sz="2800" dirty="0" smtClean="0"/>
              <a:t>	</a:t>
            </a:r>
            <a:r>
              <a:rPr lang="en-US" sz="2800" dirty="0"/>
              <a:t>	</a:t>
            </a:r>
            <a:r>
              <a:rPr lang="en-US" sz="2800" dirty="0" smtClean="0"/>
              <a:t>		</a:t>
            </a:r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433090"/>
              </p:ext>
            </p:extLst>
          </p:nvPr>
        </p:nvGraphicFramePr>
        <p:xfrm>
          <a:off x="457200" y="2468880"/>
          <a:ext cx="83820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1905000"/>
                <a:gridCol w="1447800"/>
                <a:gridCol w="137160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us/al</a:t>
                      </a:r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rgbClr val="00B0F0"/>
                          </a:solidFill>
                        </a:rPr>
                        <a:t>sm</a:t>
                      </a:r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n/an</a:t>
                      </a:r>
                    </a:p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Smooth nail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35%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46%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12%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Ring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shank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16%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48%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31%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Barbed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13%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43%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21%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Screw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16%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56%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24%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810000" y="2286000"/>
            <a:ext cx="3352800" cy="31242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134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% of responders who observed </a:t>
            </a:r>
            <a:r>
              <a:rPr lang="en-US" dirty="0" smtClean="0"/>
              <a:t>corrosion by resistance type:</a:t>
            </a:r>
          </a:p>
          <a:p>
            <a:pPr marL="914400" lvl="2" indent="0"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		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707490"/>
              </p:ext>
            </p:extLst>
          </p:nvPr>
        </p:nvGraphicFramePr>
        <p:xfrm>
          <a:off x="457200" y="2392680"/>
          <a:ext cx="83820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1905000"/>
                <a:gridCol w="1447800"/>
                <a:gridCol w="137160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us/al</a:t>
                      </a:r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rgbClr val="00B0F0"/>
                          </a:solidFill>
                        </a:rPr>
                        <a:t>sm</a:t>
                      </a:r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n/an</a:t>
                      </a:r>
                    </a:p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bg1"/>
                          </a:solidFill>
                        </a:rPr>
                        <a:t>Electrogalvanized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23%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43%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28%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Hot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dip galvanized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9%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40%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46%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Non-ferrous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15%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31%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36%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Stainless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steel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2%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13%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81%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810000" y="2286000"/>
            <a:ext cx="3352800" cy="32004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889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% of responders who observed </a:t>
            </a:r>
            <a:r>
              <a:rPr lang="en-US" dirty="0" smtClean="0"/>
              <a:t>corrosion by installation age: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673116"/>
              </p:ext>
            </p:extLst>
          </p:nvPr>
        </p:nvGraphicFramePr>
        <p:xfrm>
          <a:off x="457200" y="2392680"/>
          <a:ext cx="83820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1905000"/>
                <a:gridCol w="1447800"/>
                <a:gridCol w="137160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us/al</a:t>
                      </a:r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rgbClr val="00B0F0"/>
                          </a:solidFill>
                        </a:rPr>
                        <a:t>sm</a:t>
                      </a:r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n/an</a:t>
                      </a:r>
                    </a:p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Less than 5 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</a:rPr>
                        <a:t>yrs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 old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6%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33%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47%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5-10 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</a:rPr>
                        <a:t>yrs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 old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29%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53%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16%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11-15 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</a:rPr>
                        <a:t>yrs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 old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62%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33%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3%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More than 15 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</a:rPr>
                        <a:t>yrs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 old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75%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20%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2%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810000" y="2286000"/>
            <a:ext cx="3352800" cy="31242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902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Is corrosion a significant issue with</a:t>
            </a:r>
          </a:p>
          <a:p>
            <a:pPr marL="457200" lvl="1" indent="0">
              <a:buNone/>
            </a:pPr>
            <a:r>
              <a:rPr lang="en-US" dirty="0" smtClean="0"/>
              <a:t>		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206124"/>
              </p:ext>
            </p:extLst>
          </p:nvPr>
        </p:nvGraphicFramePr>
        <p:xfrm>
          <a:off x="533400" y="2209800"/>
          <a:ext cx="83820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1295400"/>
                <a:gridCol w="1066800"/>
                <a:gridCol w="2362200"/>
              </a:tblGrid>
              <a:tr h="7924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YES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No Opinion</a:t>
                      </a:r>
                      <a:endParaRPr lang="en-US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Shingle fasteners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37%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46%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17%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Tile fasteners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27%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45%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28%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Ridge vent fasteners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57%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32%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11%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Penetration fasteners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47%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40%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13%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Other </a:t>
                      </a:r>
                    </a:p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  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metal roof, screws, exposed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18%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82%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6786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Is corrosion a significant issue </a:t>
            </a:r>
            <a:r>
              <a:rPr lang="en-US" dirty="0" smtClean="0"/>
              <a:t>with</a:t>
            </a: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516764"/>
              </p:ext>
            </p:extLst>
          </p:nvPr>
        </p:nvGraphicFramePr>
        <p:xfrm>
          <a:off x="533400" y="2209800"/>
          <a:ext cx="83820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1295400"/>
                <a:gridCol w="1066800"/>
                <a:gridCol w="2362200"/>
              </a:tblGrid>
              <a:tr h="7924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YES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No Opinion</a:t>
                      </a:r>
                      <a:endParaRPr lang="en-US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bg1"/>
                          </a:solidFill>
                        </a:rPr>
                        <a:t>Electrogalvanized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39%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41%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20%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Ho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t dip galvanized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19%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61%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19%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Non-ferrous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21%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46%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33%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Stainless steel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7%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83%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10%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6280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Is corrosion a significant issue in</a:t>
            </a:r>
          </a:p>
          <a:p>
            <a:pPr marL="457200" lvl="1" indent="0">
              <a:buNone/>
            </a:pPr>
            <a:r>
              <a:rPr lang="en-US" dirty="0"/>
              <a:t>	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919300"/>
              </p:ext>
            </p:extLst>
          </p:nvPr>
        </p:nvGraphicFramePr>
        <p:xfrm>
          <a:off x="533400" y="2209800"/>
          <a:ext cx="8382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1295400"/>
                <a:gridCol w="1066800"/>
                <a:gridCol w="2362200"/>
              </a:tblGrid>
              <a:tr h="7924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YES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No Opinion</a:t>
                      </a:r>
                      <a:endParaRPr lang="en-US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Coastal locations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70%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10%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20%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Inland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locations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30%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48%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22%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0835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check to see that fastener packages have the manufacturer's identifying marks and approved testing-agency labels for code compliance</a:t>
            </a:r>
            <a:r>
              <a:rPr lang="en-US" dirty="0" smtClean="0"/>
              <a:t>?</a:t>
            </a:r>
          </a:p>
          <a:p>
            <a:pPr lvl="0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818092"/>
              </p:ext>
            </p:extLst>
          </p:nvPr>
        </p:nvGraphicFramePr>
        <p:xfrm>
          <a:off x="609600" y="3505200"/>
          <a:ext cx="4953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YES</a:t>
                      </a:r>
                      <a:endParaRPr lang="en-US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65%</a:t>
                      </a:r>
                      <a:endParaRPr lang="en-US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10%</a:t>
                      </a:r>
                      <a:endParaRPr lang="en-US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Sometimes</a:t>
                      </a:r>
                      <a:endParaRPr lang="en-US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25%</a:t>
                      </a:r>
                      <a:endParaRPr lang="en-US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195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the packages ACTUALLY have identifying marks and labels for code compliance</a:t>
            </a:r>
            <a:r>
              <a:rPr lang="en-US" dirty="0" smtClean="0"/>
              <a:t>?</a:t>
            </a:r>
          </a:p>
          <a:p>
            <a:pPr lvl="0"/>
            <a:endParaRPr lang="en-US" dirty="0"/>
          </a:p>
          <a:p>
            <a:pPr lvl="1"/>
            <a:r>
              <a:rPr lang="en-US" dirty="0" smtClean="0"/>
              <a:t>YES			54%</a:t>
            </a:r>
          </a:p>
          <a:p>
            <a:pPr lvl="1"/>
            <a:r>
              <a:rPr lang="en-US" dirty="0" smtClean="0"/>
              <a:t>NO			4%</a:t>
            </a:r>
          </a:p>
          <a:p>
            <a:pPr lvl="1"/>
            <a:r>
              <a:rPr lang="en-US" dirty="0" smtClean="0"/>
              <a:t>Sometimes		40%	</a:t>
            </a:r>
            <a:r>
              <a:rPr lang="en-US" sz="2800" dirty="0" smtClean="0"/>
              <a:t>How often are they missing?</a:t>
            </a:r>
          </a:p>
          <a:p>
            <a:pPr marL="1371600" lvl="3" indent="0">
              <a:buNone/>
            </a:pPr>
            <a:r>
              <a:rPr lang="en-US" sz="2400" dirty="0" smtClean="0"/>
              <a:t>			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728478"/>
              </p:ext>
            </p:extLst>
          </p:nvPr>
        </p:nvGraphicFramePr>
        <p:xfrm>
          <a:off x="228600" y="2971800"/>
          <a:ext cx="41148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9953"/>
                <a:gridCol w="139484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YES</a:t>
                      </a:r>
                      <a:endParaRPr lang="en-US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54%</a:t>
                      </a:r>
                      <a:endParaRPr lang="en-US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4%</a:t>
                      </a:r>
                      <a:endParaRPr lang="en-US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Sometimes</a:t>
                      </a:r>
                      <a:endParaRPr lang="en-US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40%</a:t>
                      </a:r>
                      <a:endParaRPr lang="en-US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669786"/>
              </p:ext>
            </p:extLst>
          </p:nvPr>
        </p:nvGraphicFramePr>
        <p:xfrm>
          <a:off x="4572000" y="4572000"/>
          <a:ext cx="3962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More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than 10% missing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29%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Less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</a:rPr>
                        <a:t> than 10% missing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66%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90307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Have you noticed whether non-US manufactured products are more or </a:t>
            </a:r>
            <a:r>
              <a:rPr lang="en-US" dirty="0" smtClean="0"/>
              <a:t>less likely </a:t>
            </a:r>
            <a:r>
              <a:rPr lang="en-US" dirty="0"/>
              <a:t>to have missing labels? </a:t>
            </a:r>
          </a:p>
          <a:p>
            <a:pPr lvl="1"/>
            <a:endParaRPr 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891991"/>
              </p:ext>
            </p:extLst>
          </p:nvPr>
        </p:nvGraphicFramePr>
        <p:xfrm>
          <a:off x="304800" y="3124200"/>
          <a:ext cx="8686800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7600"/>
                <a:gridCol w="1219200"/>
              </a:tblGrid>
              <a:tr h="518160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Non-US manufactured products are MORE likely to have missing labels	</a:t>
                      </a:r>
                      <a:endParaRPr lang="en-US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   41%</a:t>
                      </a:r>
                      <a:endParaRPr lang="en-US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Non-US manufactured products are LESS likely to have missing labels</a:t>
                      </a:r>
                      <a:endParaRPr lang="en-US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   6%</a:t>
                      </a:r>
                      <a:endParaRPr lang="en-US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No Opinion</a:t>
                      </a:r>
                      <a:endParaRPr lang="en-US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   51%</a:t>
                      </a:r>
                      <a:endParaRPr lang="en-US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808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Are Florida approved fasteners manufactured outside the U.S. more likely to show corrosion than a U.S. manufactured equivalent?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772418"/>
              </p:ext>
            </p:extLst>
          </p:nvPr>
        </p:nvGraphicFramePr>
        <p:xfrm>
          <a:off x="685800" y="3429000"/>
          <a:ext cx="41148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9953"/>
                <a:gridCol w="139484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YES</a:t>
                      </a:r>
                      <a:endParaRPr lang="en-US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51%</a:t>
                      </a:r>
                      <a:endParaRPr lang="en-US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9%</a:t>
                      </a:r>
                      <a:endParaRPr lang="en-US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No Opinion</a:t>
                      </a:r>
                      <a:endParaRPr lang="en-US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39%</a:t>
                      </a:r>
                      <a:endParaRPr lang="en-US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91355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Mark </a:t>
            </a:r>
            <a:r>
              <a:rPr lang="en-US" sz="2800" dirty="0" err="1" smtClean="0"/>
              <a:t>Zehnal</a:t>
            </a:r>
            <a:r>
              <a:rPr lang="en-US" sz="2800" dirty="0" smtClean="0"/>
              <a:t> is the point of contact</a:t>
            </a:r>
          </a:p>
          <a:p>
            <a:r>
              <a:rPr lang="en-US" sz="2800" dirty="0" smtClean="0"/>
              <a:t>Literature review performed</a:t>
            </a:r>
          </a:p>
          <a:p>
            <a:r>
              <a:rPr lang="en-US" sz="2800" dirty="0" smtClean="0"/>
              <a:t>Survey vendor identified and engaged </a:t>
            </a:r>
          </a:p>
          <a:p>
            <a:pPr lvl="2"/>
            <a:r>
              <a:rPr lang="en-US" dirty="0" smtClean="0"/>
              <a:t>UF Survey Research Center (UFSRC)</a:t>
            </a:r>
          </a:p>
          <a:p>
            <a:r>
              <a:rPr lang="en-US" sz="2800" dirty="0"/>
              <a:t>Survey subject contact list created through </a:t>
            </a:r>
            <a:r>
              <a:rPr lang="en-US" sz="2800" dirty="0" smtClean="0"/>
              <a:t>DBPR</a:t>
            </a:r>
          </a:p>
          <a:p>
            <a:r>
              <a:rPr lang="en-US" sz="2800" dirty="0" smtClean="0"/>
              <a:t>Questionnaire finalized and administered</a:t>
            </a:r>
          </a:p>
          <a:p>
            <a:pPr lvl="1"/>
            <a:r>
              <a:rPr lang="en-US" sz="2400" dirty="0" smtClean="0"/>
              <a:t>385 responses from roofing contractors</a:t>
            </a:r>
          </a:p>
          <a:p>
            <a:r>
              <a:rPr lang="en-US" sz="2800" dirty="0" smtClean="0"/>
              <a:t>Results </a:t>
            </a:r>
            <a:r>
              <a:rPr lang="en-US" sz="2800" dirty="0" smtClean="0"/>
              <a:t>analyzed</a:t>
            </a:r>
          </a:p>
          <a:p>
            <a:r>
              <a:rPr lang="en-US" sz="2800" dirty="0" smtClean="0"/>
              <a:t>Discussion of the next steps</a:t>
            </a:r>
            <a:endParaRPr lang="en-US" sz="28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5633949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</a:t>
            </a:r>
            <a:r>
              <a:rPr lang="en-US" dirty="0" smtClean="0"/>
              <a:t>o </a:t>
            </a:r>
            <a:r>
              <a:rPr lang="en-US" dirty="0"/>
              <a:t>you think that corrosion of metal roof fasteners is an issue the Florida Building Commission should seek additional remedies for?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885053"/>
              </p:ext>
            </p:extLst>
          </p:nvPr>
        </p:nvGraphicFramePr>
        <p:xfrm>
          <a:off x="685800" y="3429000"/>
          <a:ext cx="41148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9953"/>
                <a:gridCol w="139484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YES</a:t>
                      </a:r>
                      <a:endParaRPr lang="en-US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38%</a:t>
                      </a:r>
                      <a:endParaRPr lang="en-US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40%</a:t>
                      </a:r>
                      <a:endParaRPr lang="en-US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No Opinion</a:t>
                      </a:r>
                      <a:endParaRPr lang="en-US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bg1"/>
                          </a:solidFill>
                        </a:rPr>
                        <a:t>22%</a:t>
                      </a:r>
                      <a:endParaRPr lang="en-US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133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on-U.S. manufactured fasteners are less reliable</a:t>
            </a:r>
          </a:p>
          <a:p>
            <a:pPr lvl="1"/>
            <a:r>
              <a:rPr lang="en-US" dirty="0" smtClean="0"/>
              <a:t>Quality control issues</a:t>
            </a:r>
          </a:p>
          <a:p>
            <a:r>
              <a:rPr lang="en-US" dirty="0" err="1" smtClean="0"/>
              <a:t>Electrogalvanized</a:t>
            </a:r>
            <a:r>
              <a:rPr lang="en-US" dirty="0" smtClean="0"/>
              <a:t> fastener corrosion is common</a:t>
            </a:r>
          </a:p>
          <a:p>
            <a:r>
              <a:rPr lang="en-US" dirty="0" smtClean="0"/>
              <a:t>Corrosion in </a:t>
            </a:r>
            <a:r>
              <a:rPr lang="en-US" dirty="0"/>
              <a:t>c</a:t>
            </a:r>
            <a:r>
              <a:rPr lang="en-US" dirty="0" smtClean="0"/>
              <a:t>oastal applications is prevalent</a:t>
            </a:r>
          </a:p>
          <a:p>
            <a:r>
              <a:rPr lang="en-US" dirty="0" smtClean="0"/>
              <a:t>Corrosion in inland applications is not uncommon</a:t>
            </a:r>
          </a:p>
          <a:p>
            <a:endParaRPr lang="en-US" dirty="0"/>
          </a:p>
          <a:p>
            <a:pPr marL="512763" indent="-512763">
              <a:buNone/>
            </a:pPr>
            <a:r>
              <a:rPr lang="en-US" dirty="0" smtClean="0">
                <a:sym typeface="Wingdings" panose="05000000000000000000" pitchFamily="2" charset="2"/>
              </a:rPr>
              <a:t> The </a:t>
            </a:r>
            <a:r>
              <a:rPr lang="en-US" dirty="0" smtClean="0">
                <a:sym typeface="Wingdings" panose="05000000000000000000" pitchFamily="2" charset="2"/>
              </a:rPr>
              <a:t>results indicates </a:t>
            </a:r>
            <a:r>
              <a:rPr lang="en-US" dirty="0" smtClean="0">
                <a:sym typeface="Wingdings" panose="05000000000000000000" pitchFamily="2" charset="2"/>
              </a:rPr>
              <a:t>that further study is justified to seek a code modification 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161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Improved quality control for non-U.S. manufactured fasteners (</a:t>
            </a:r>
            <a:r>
              <a:rPr lang="en-US" sz="2400" dirty="0" smtClean="0"/>
              <a:t>who conducts ASTM A 90 ?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Electrog</a:t>
            </a:r>
            <a:r>
              <a:rPr lang="en-US" dirty="0" err="1" smtClean="0"/>
              <a:t>alvanized</a:t>
            </a:r>
            <a:r>
              <a:rPr lang="en-US" dirty="0" smtClean="0"/>
              <a:t> </a:t>
            </a:r>
            <a:r>
              <a:rPr lang="en-US" dirty="0" smtClean="0"/>
              <a:t>fastener requirements</a:t>
            </a:r>
          </a:p>
          <a:p>
            <a:pPr lvl="1"/>
            <a:r>
              <a:rPr lang="en-US" dirty="0" smtClean="0"/>
              <a:t>Eliminate </a:t>
            </a:r>
            <a:r>
              <a:rPr lang="en-US" dirty="0" err="1" smtClean="0"/>
              <a:t>electrogalvanized</a:t>
            </a:r>
            <a:r>
              <a:rPr lang="en-US" dirty="0" smtClean="0"/>
              <a:t> fasteners </a:t>
            </a:r>
          </a:p>
          <a:p>
            <a:pPr lvl="2"/>
            <a:r>
              <a:rPr lang="en-US" dirty="0" smtClean="0"/>
              <a:t>Either entire state or coastal (boundaries to be determined)</a:t>
            </a:r>
          </a:p>
          <a:p>
            <a:pPr marL="460375" lvl="2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rgbClr val="FFFF00"/>
                </a:solidFill>
              </a:rPr>
              <a:t>Alternative</a:t>
            </a:r>
          </a:p>
          <a:p>
            <a:pPr lvl="1"/>
            <a:r>
              <a:rPr lang="en-US" dirty="0" smtClean="0"/>
              <a:t>Increase requirement to ASTM A 641 class 2 (Table S</a:t>
            </a:r>
            <a:r>
              <a:rPr lang="en-US" dirty="0" smtClean="0">
                <a:latin typeface="+mn-lt"/>
              </a:rPr>
              <a:t>1.1</a:t>
            </a:r>
            <a:r>
              <a:rPr lang="en-US" dirty="0" smtClean="0"/>
              <a:t>)</a:t>
            </a:r>
          </a:p>
          <a:p>
            <a:pPr lvl="2"/>
            <a:r>
              <a:rPr lang="en-US" dirty="0"/>
              <a:t>Either entire state or coastal (boundaries to be determined)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931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Investigate the proposed </a:t>
            </a:r>
            <a:r>
              <a:rPr lang="en-US" dirty="0" err="1" smtClean="0"/>
              <a:t>electrogalvanized</a:t>
            </a:r>
            <a:r>
              <a:rPr lang="en-US" dirty="0" smtClean="0"/>
              <a:t> </a:t>
            </a:r>
            <a:r>
              <a:rPr lang="en-US" dirty="0"/>
              <a:t>fastener requirements on previous </a:t>
            </a:r>
            <a:r>
              <a:rPr lang="en-US" dirty="0" smtClean="0"/>
              <a:t>slide</a:t>
            </a:r>
          </a:p>
          <a:p>
            <a:pPr lvl="1"/>
            <a:r>
              <a:rPr lang="en-US" dirty="0" smtClean="0"/>
              <a:t>Class 2 implications </a:t>
            </a:r>
          </a:p>
          <a:p>
            <a:pPr lvl="2"/>
            <a:r>
              <a:rPr lang="en-US" dirty="0" smtClean="0"/>
              <a:t>Cost issues</a:t>
            </a:r>
          </a:p>
          <a:p>
            <a:pPr lvl="2"/>
            <a:r>
              <a:rPr lang="en-US" dirty="0" smtClean="0"/>
              <a:t>Availability for roofing systems</a:t>
            </a:r>
          </a:p>
          <a:p>
            <a:pPr lvl="2"/>
            <a:r>
              <a:rPr lang="en-US" dirty="0" smtClean="0"/>
              <a:t>Ease of installation</a:t>
            </a:r>
          </a:p>
          <a:p>
            <a:pPr lvl="2"/>
            <a:r>
              <a:rPr lang="en-US" dirty="0" smtClean="0"/>
              <a:t>Effectiveness (will it actually improve long term performance?)</a:t>
            </a:r>
          </a:p>
          <a:p>
            <a:pPr lvl="2"/>
            <a:r>
              <a:rPr lang="en-US" dirty="0"/>
              <a:t>W</a:t>
            </a:r>
            <a:r>
              <a:rPr lang="en-US" dirty="0" smtClean="0"/>
              <a:t>ill this divert the market to non-ferrous and/or stainless</a:t>
            </a:r>
            <a:r>
              <a:rPr lang="en-US" dirty="0"/>
              <a:t>?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931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Investigate the proposed </a:t>
            </a:r>
            <a:r>
              <a:rPr lang="en-US" dirty="0" err="1" smtClean="0"/>
              <a:t>electrogalvanized</a:t>
            </a:r>
            <a:r>
              <a:rPr lang="en-US" dirty="0" smtClean="0"/>
              <a:t> </a:t>
            </a:r>
            <a:r>
              <a:rPr lang="en-US" dirty="0"/>
              <a:t>fastener </a:t>
            </a:r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Define coastal boundary if isolating solution</a:t>
            </a:r>
          </a:p>
          <a:p>
            <a:pPr lvl="2"/>
            <a:r>
              <a:rPr lang="en-US" dirty="0" smtClean="0"/>
              <a:t>Literature is available for guidance (e.g. Fink, 1980)</a:t>
            </a:r>
          </a:p>
          <a:p>
            <a:pPr lvl="1"/>
            <a:r>
              <a:rPr lang="en-US" dirty="0" smtClean="0"/>
              <a:t>Effectiveness:  Testing </a:t>
            </a:r>
            <a:r>
              <a:rPr lang="en-US" dirty="0" smtClean="0"/>
              <a:t>to evaluate performance of class 2 vs class </a:t>
            </a:r>
            <a:r>
              <a:rPr lang="en-US" dirty="0" smtClean="0">
                <a:latin typeface="+mn-lt"/>
              </a:rPr>
              <a:t>1</a:t>
            </a:r>
            <a:endParaRPr lang="en-US" dirty="0" smtClean="0"/>
          </a:p>
          <a:p>
            <a:pPr lvl="2"/>
            <a:r>
              <a:rPr lang="en-US" dirty="0"/>
              <a:t>TAS 114 Appendix E test protocol</a:t>
            </a:r>
            <a:endParaRPr lang="en-US" dirty="0" smtClean="0"/>
          </a:p>
          <a:p>
            <a:pPr lvl="2"/>
            <a:r>
              <a:rPr lang="en-US" dirty="0"/>
              <a:t>A</a:t>
            </a:r>
            <a:r>
              <a:rPr lang="en-US" dirty="0" smtClean="0"/>
              <a:t>s-installed condition to replicate common installation related damage to zinc coating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5901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Investigate the expansion of  TAS 114 performance based requirement to the entire state (currently only HVHZ)</a:t>
            </a:r>
          </a:p>
          <a:p>
            <a:pPr lvl="1"/>
            <a:r>
              <a:rPr lang="en-US" dirty="0" smtClean="0"/>
              <a:t>Is TAS 114 performance based requirement an improvement on ASTM  A 641 prescriptive requirement?</a:t>
            </a:r>
          </a:p>
          <a:p>
            <a:pPr lvl="1"/>
            <a:r>
              <a:rPr lang="en-US" dirty="0" smtClean="0"/>
              <a:t>Section 2.6.2 seems to indicate that ASTM A 641 class </a:t>
            </a:r>
            <a:r>
              <a:rPr lang="en-US" dirty="0" smtClean="0">
                <a:latin typeface="+mn-lt"/>
              </a:rPr>
              <a:t>1</a:t>
            </a:r>
            <a:r>
              <a:rPr lang="en-US" dirty="0" smtClean="0"/>
              <a:t> </a:t>
            </a:r>
            <a:r>
              <a:rPr lang="en-US" dirty="0" err="1" smtClean="0"/>
              <a:t>electrogalvanized</a:t>
            </a:r>
            <a:r>
              <a:rPr lang="en-US" dirty="0" smtClean="0"/>
              <a:t> is the minimum performance requirement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055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/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3267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Vendor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UF Survey Research Center (URL in the report)</a:t>
            </a:r>
          </a:p>
          <a:p>
            <a:pPr lvl="2"/>
            <a:r>
              <a:rPr lang="en-US" sz="2000" dirty="0" smtClean="0"/>
              <a:t>UF affiliated vendor</a:t>
            </a:r>
          </a:p>
          <a:p>
            <a:pPr lvl="2"/>
            <a:r>
              <a:rPr lang="en-US" sz="2000" dirty="0" smtClean="0"/>
              <a:t>Necessary expertise</a:t>
            </a:r>
          </a:p>
          <a:p>
            <a:pPr lvl="2"/>
            <a:r>
              <a:rPr lang="en-US" sz="2000" dirty="0" smtClean="0"/>
              <a:t>Budget based projection ~ 240 completed surveys</a:t>
            </a:r>
          </a:p>
          <a:p>
            <a:pPr lvl="2"/>
            <a:r>
              <a:rPr lang="en-US" sz="2000" dirty="0" smtClean="0"/>
              <a:t>Actual production </a:t>
            </a:r>
            <a:r>
              <a:rPr lang="en-US" sz="2000" dirty="0" smtClean="0">
                <a:sym typeface="Wingdings" panose="05000000000000000000" pitchFamily="2" charset="2"/>
              </a:rPr>
              <a:t> 385 completed surveys</a:t>
            </a:r>
            <a:endParaRPr lang="en-US" dirty="0"/>
          </a:p>
          <a:p>
            <a:r>
              <a:rPr lang="en-US" sz="2800" dirty="0" smtClean="0"/>
              <a:t>Services</a:t>
            </a:r>
          </a:p>
          <a:p>
            <a:pPr lvl="2"/>
            <a:r>
              <a:rPr lang="en-US" sz="2000" dirty="0" smtClean="0"/>
              <a:t>Refine questionnaire</a:t>
            </a:r>
          </a:p>
          <a:p>
            <a:pPr lvl="2"/>
            <a:r>
              <a:rPr lang="en-US" sz="2000" dirty="0" smtClean="0"/>
              <a:t>Programming, testing, sample cleaning</a:t>
            </a:r>
          </a:p>
          <a:p>
            <a:pPr lvl="2"/>
            <a:r>
              <a:rPr lang="en-US" sz="2000" dirty="0" smtClean="0"/>
              <a:t>IRB approval</a:t>
            </a:r>
          </a:p>
          <a:p>
            <a:pPr lvl="2"/>
            <a:r>
              <a:rPr lang="en-US" sz="2000" dirty="0"/>
              <a:t>A</a:t>
            </a:r>
            <a:r>
              <a:rPr lang="en-US" sz="2000" dirty="0" smtClean="0"/>
              <a:t>dminister Survey</a:t>
            </a:r>
          </a:p>
          <a:p>
            <a:pPr lvl="2"/>
            <a:r>
              <a:rPr lang="en-US" sz="2000" dirty="0" smtClean="0"/>
              <a:t>Top-level analysis and report production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221881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Subject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Data request filed with DBPR</a:t>
            </a:r>
          </a:p>
          <a:p>
            <a:pPr lvl="1"/>
            <a:r>
              <a:rPr lang="en-US" sz="2000" dirty="0" smtClean="0"/>
              <a:t>Contact information for licensed contractors, inspectors, building officials</a:t>
            </a:r>
          </a:p>
          <a:p>
            <a:endParaRPr lang="en-US" sz="2800" dirty="0" smtClean="0"/>
          </a:p>
          <a:p>
            <a:r>
              <a:rPr lang="en-US" sz="2800" dirty="0" smtClean="0"/>
              <a:t>DBPR responded quickly, resulting in</a:t>
            </a:r>
          </a:p>
          <a:p>
            <a:pPr lvl="1"/>
            <a:r>
              <a:rPr lang="en-US" sz="2000" dirty="0" smtClean="0"/>
              <a:t>6500 contractors </a:t>
            </a:r>
            <a:r>
              <a:rPr lang="en-US" sz="2000" dirty="0" smtClean="0">
                <a:sym typeface="Wingdings" panose="05000000000000000000" pitchFamily="2" charset="2"/>
              </a:rPr>
              <a:t> ~ 4000 with contact information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5600 inspectors / officials  ~ 1000 with contact information</a:t>
            </a: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pPr lvl="1"/>
            <a:endParaRPr lang="en-US" sz="2000" dirty="0" smtClean="0"/>
          </a:p>
          <a:p>
            <a:pPr lvl="1"/>
            <a:endParaRPr lang="en-US" sz="24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232938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Phone Survey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Conducted May 13 to May 30</a:t>
            </a:r>
            <a:endParaRPr lang="en-US" dirty="0"/>
          </a:p>
          <a:p>
            <a:r>
              <a:rPr lang="en-US" sz="2800" dirty="0" smtClean="0"/>
              <a:t>1500 contacts randomly selected from list of 4000 contractors</a:t>
            </a:r>
          </a:p>
          <a:p>
            <a:r>
              <a:rPr lang="en-US" sz="2800" dirty="0" smtClean="0"/>
              <a:t>Inspectors were not targeted due to issues with phone contact during working hours</a:t>
            </a:r>
          </a:p>
          <a:p>
            <a:r>
              <a:rPr lang="en-US" sz="2800" dirty="0" smtClean="0"/>
              <a:t>385 surveys were completed</a:t>
            </a:r>
          </a:p>
          <a:p>
            <a:pPr lvl="1"/>
            <a:r>
              <a:rPr lang="en-US" sz="2400" dirty="0" smtClean="0"/>
              <a:t>25.7% response rate far exceeded typical response rate</a:t>
            </a:r>
          </a:p>
          <a:p>
            <a:r>
              <a:rPr lang="en-US" sz="2800" dirty="0" smtClean="0"/>
              <a:t>385 responses yields ~5% margin of error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865432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the 385 respondents</a:t>
            </a:r>
          </a:p>
          <a:p>
            <a:pPr lvl="1"/>
            <a:r>
              <a:rPr lang="en-US" dirty="0" smtClean="0"/>
              <a:t>88% were roofing contractors</a:t>
            </a:r>
          </a:p>
          <a:p>
            <a:pPr lvl="1"/>
            <a:r>
              <a:rPr lang="en-US" dirty="0" smtClean="0"/>
              <a:t>6.5% were roofing inspectors</a:t>
            </a:r>
          </a:p>
          <a:p>
            <a:pPr lvl="1"/>
            <a:r>
              <a:rPr lang="en-US" dirty="0" smtClean="0"/>
              <a:t>1.2% were building officials</a:t>
            </a:r>
          </a:p>
          <a:p>
            <a:pPr lvl="1"/>
            <a:r>
              <a:rPr lang="en-US" dirty="0" smtClean="0"/>
              <a:t>4.5% other</a:t>
            </a:r>
            <a:endParaRPr lang="en-US" dirty="0"/>
          </a:p>
          <a:p>
            <a:pPr lvl="1"/>
            <a:r>
              <a:rPr lang="en-US" dirty="0" smtClean="0"/>
              <a:t>Mean years of experience </a:t>
            </a:r>
            <a:r>
              <a:rPr lang="en-US" dirty="0" smtClean="0">
                <a:sym typeface="Wingdings" panose="05000000000000000000" pitchFamily="2" charset="2"/>
              </a:rPr>
              <a:t></a:t>
            </a:r>
            <a:r>
              <a:rPr lang="en-US" dirty="0" smtClean="0"/>
              <a:t> 18.9 years</a:t>
            </a:r>
          </a:p>
          <a:p>
            <a:pPr lvl="1"/>
            <a:r>
              <a:rPr lang="en-US" dirty="0" smtClean="0"/>
              <a:t>10% have worked in Miami-Dade</a:t>
            </a:r>
          </a:p>
          <a:p>
            <a:pPr lvl="1"/>
            <a:r>
              <a:rPr lang="en-US" dirty="0" smtClean="0"/>
              <a:t>85% have worked within 10 miles of the FL coast</a:t>
            </a:r>
          </a:p>
          <a:p>
            <a:pPr lvl="1"/>
            <a:r>
              <a:rPr lang="en-US" dirty="0"/>
              <a:t>80% reported observing </a:t>
            </a:r>
            <a:r>
              <a:rPr lang="en-US" dirty="0" smtClean="0"/>
              <a:t>corrosion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9880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Response options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Never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Almost never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Sometimes		  </a:t>
            </a:r>
            <a:r>
              <a:rPr lang="en-US" dirty="0" smtClean="0">
                <a:solidFill>
                  <a:srgbClr val="00B0F0"/>
                </a:solidFill>
                <a:sym typeface="Wingdings" panose="05000000000000000000" pitchFamily="2" charset="2"/>
              </a:rPr>
              <a:t> </a:t>
            </a:r>
            <a:r>
              <a:rPr lang="en-US" dirty="0" err="1" smtClean="0">
                <a:solidFill>
                  <a:srgbClr val="00B0F0"/>
                </a:solidFill>
                <a:sym typeface="Wingdings" panose="05000000000000000000" pitchFamily="2" charset="2"/>
              </a:rPr>
              <a:t>sm</a:t>
            </a:r>
            <a:endParaRPr lang="en-US" dirty="0" smtClean="0">
              <a:solidFill>
                <a:srgbClr val="00B0F0"/>
              </a:solidFill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Usually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Always</a:t>
            </a:r>
          </a:p>
          <a:p>
            <a:pPr lvl="1"/>
            <a:r>
              <a:rPr lang="en-US" dirty="0" smtClean="0"/>
              <a:t>No experience</a:t>
            </a:r>
          </a:p>
          <a:p>
            <a:pPr lvl="1"/>
            <a:r>
              <a:rPr lang="en-US" dirty="0" smtClean="0"/>
              <a:t>Don’t know / refuse to answer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3733800" y="3577046"/>
            <a:ext cx="457200" cy="838200"/>
          </a:xfrm>
          <a:prstGeom prst="rightBrac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3733800" y="2057400"/>
            <a:ext cx="457200" cy="83820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43400" y="22199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n/an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400" y="3734536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us/al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03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648200"/>
          </a:xfrm>
        </p:spPr>
        <p:txBody>
          <a:bodyPr/>
          <a:lstStyle/>
          <a:p>
            <a:pPr lvl="0"/>
            <a:r>
              <a:rPr lang="en-US" dirty="0" smtClean="0"/>
              <a:t>% of responders who o</a:t>
            </a:r>
            <a:r>
              <a:rPr lang="en-US" dirty="0" smtClean="0"/>
              <a:t>bserved </a:t>
            </a:r>
            <a:r>
              <a:rPr lang="en-US" dirty="0" smtClean="0"/>
              <a:t>corrosion by system:</a:t>
            </a:r>
          </a:p>
          <a:p>
            <a:pPr marL="914400" lvl="2" indent="0">
              <a:buNone/>
            </a:pPr>
            <a:r>
              <a:rPr lang="en-US" sz="2800" dirty="0" smtClean="0"/>
              <a:t>	</a:t>
            </a:r>
            <a:r>
              <a:rPr lang="en-US" sz="2800" dirty="0"/>
              <a:t>	</a:t>
            </a:r>
            <a:r>
              <a:rPr lang="en-US" sz="2800" dirty="0" smtClean="0"/>
              <a:t>		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265162"/>
              </p:ext>
            </p:extLst>
          </p:nvPr>
        </p:nvGraphicFramePr>
        <p:xfrm>
          <a:off x="533400" y="2438400"/>
          <a:ext cx="83820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1905000"/>
                <a:gridCol w="1447800"/>
                <a:gridCol w="1371600"/>
              </a:tblGrid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us/al</a:t>
                      </a:r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rgbClr val="00B0F0"/>
                          </a:solidFill>
                        </a:rPr>
                        <a:t>sm</a:t>
                      </a:r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n/an</a:t>
                      </a:r>
                    </a:p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Shingle fasteners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34%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44%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17%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Tile fasteners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16%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37%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26%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Metal roof fasteners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28%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39%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22%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Ridge vent fasteners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42%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38%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14%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Penetration fasteners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24%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45%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25%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810000" y="2286000"/>
            <a:ext cx="3352800" cy="36576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996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% of responders who </a:t>
            </a:r>
            <a:r>
              <a:rPr lang="en-US" dirty="0" smtClean="0"/>
              <a:t>observed </a:t>
            </a:r>
            <a:r>
              <a:rPr lang="en-US" dirty="0" smtClean="0"/>
              <a:t>corrosion by </a:t>
            </a:r>
            <a:r>
              <a:rPr lang="en-US" dirty="0" smtClean="0"/>
              <a:t>coastal </a:t>
            </a:r>
            <a:r>
              <a:rPr lang="en-US" dirty="0" smtClean="0"/>
              <a:t>proximity: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134987"/>
              </p:ext>
            </p:extLst>
          </p:nvPr>
        </p:nvGraphicFramePr>
        <p:xfrm>
          <a:off x="381000" y="2438400"/>
          <a:ext cx="8382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1752600"/>
                <a:gridCol w="1447800"/>
                <a:gridCol w="137160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us/al</a:t>
                      </a:r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rgbClr val="00B0F0"/>
                          </a:solidFill>
                        </a:rPr>
                        <a:t>sm</a:t>
                      </a:r>
                      <a:endParaRPr lang="en-US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n/an</a:t>
                      </a:r>
                    </a:p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Within 10 miles of coast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58%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29%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5%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Inland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17%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60%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18%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038600" y="2438400"/>
            <a:ext cx="3124200" cy="20574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104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4043</TotalTime>
  <Words>1090</Words>
  <Application>Microsoft Office PowerPoint</Application>
  <PresentationFormat>On-screen Show (4:3)</PresentationFormat>
  <Paragraphs>321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1_Office Theme</vt:lpstr>
      <vt:lpstr>Survey and Investigation of Corrosion of Fasteners used to Secure Roofing Systems</vt:lpstr>
      <vt:lpstr>Summary of Report</vt:lpstr>
      <vt:lpstr>Survey Vendor</vt:lpstr>
      <vt:lpstr>Survey Subject Database</vt:lpstr>
      <vt:lpstr>Phone Survey Methodology</vt:lpstr>
      <vt:lpstr>Survey Results</vt:lpstr>
      <vt:lpstr>Survey Results</vt:lpstr>
      <vt:lpstr>Survey Results</vt:lpstr>
      <vt:lpstr>Survey Results</vt:lpstr>
      <vt:lpstr>Survey Results</vt:lpstr>
      <vt:lpstr>Survey Results</vt:lpstr>
      <vt:lpstr>Survey Results</vt:lpstr>
      <vt:lpstr>Survey Results</vt:lpstr>
      <vt:lpstr>Survey Results</vt:lpstr>
      <vt:lpstr>Survey Results</vt:lpstr>
      <vt:lpstr>Survey Results</vt:lpstr>
      <vt:lpstr>Survey Results</vt:lpstr>
      <vt:lpstr>Survey Results</vt:lpstr>
      <vt:lpstr>Survey Results</vt:lpstr>
      <vt:lpstr>Survey Results</vt:lpstr>
      <vt:lpstr>Discussion Points</vt:lpstr>
      <vt:lpstr>Potential Solutions</vt:lpstr>
      <vt:lpstr>Additional Studies</vt:lpstr>
      <vt:lpstr>Additional Studies</vt:lpstr>
      <vt:lpstr>Additional Studies</vt:lpstr>
      <vt:lpstr>Questions /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Dixon</dc:creator>
  <cp:lastModifiedBy>kurt</cp:lastModifiedBy>
  <cp:revision>172</cp:revision>
  <dcterms:created xsi:type="dcterms:W3CDTF">2012-10-23T12:26:38Z</dcterms:created>
  <dcterms:modified xsi:type="dcterms:W3CDTF">2014-06-27T02:47:24Z</dcterms:modified>
</cp:coreProperties>
</file>